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Indie Flower" panose="020B0604020202020204" charset="0"/>
      <p:regular r:id="rId45"/>
    </p:embeddedFont>
    <p:embeddedFont>
      <p:font typeface="Karla" pitchFamily="2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ajdhani" panose="020B0604020202020204" charset="0"/>
      <p:regular r:id="rId54"/>
      <p:bold r:id="rId55"/>
    </p:embeddedFont>
    <p:embeddedFont>
      <p:font typeface="Roboto Light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865fa7758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865fa7758_0_88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c865fa7758_0_88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66c5f56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66c5f5653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e66c5f5653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b63a29b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b63a29b3_0_9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7b63a29b3_0_9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b63a29b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e7b63a29b3_0_16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e7b63a29b3_0_16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7b63a29b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e7b63a29b3_0_2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ge7b63a29b3_0_24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66c5f56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66c5f5653_0_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66c5f5653_0_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7b63a29b3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7b63a29b3_0_3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7b63a29b3_0_3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7b63a29b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7b63a29b3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7b63a29b3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7b63a29b3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b63a29b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b63a29b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b63a29b3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b63a29b3_0_40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e7b63a29b3_0_40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865fa7758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865fa7758_0_9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c865fa7758_0_92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7be1110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7be1110ef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e7be1110ef_0_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7be1110e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7be1110e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7b63a29b3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7b63a29b3_0_6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7b63a29b3_0_62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7be1110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7be1110ef_0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e7be1110ef_0_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7b63a29b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7b63a29b3_0_6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7b63a29b3_0_63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7b63a29b3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7b63a29b3_0_76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7b63a29b3_0_76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7b63a29b3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7b63a29b3_0_6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&lt;title&gt;,&lt;style&gt;,&lt;script&gt;,&lt;link&gt;,&lt;meta&gt; and &lt;base&gt;.</a:t>
            </a:r>
            <a:endParaRPr/>
          </a:p>
        </p:txBody>
      </p:sp>
      <p:sp>
        <p:nvSpPr>
          <p:cNvPr id="472" name="Google Shape;472;ge7b63a29b3_0_64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7b63a29b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7b63a29b3_0_64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&lt;title&gt;,&lt;style&gt;,&lt;script&gt;,&lt;link&gt;,&lt;meta&gt; and &lt;base&gt;.</a:t>
            </a:r>
            <a:endParaRPr/>
          </a:p>
        </p:txBody>
      </p:sp>
      <p:sp>
        <p:nvSpPr>
          <p:cNvPr id="482" name="Google Shape;482;ge7b63a29b3_0_64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66c5f565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66c5f5653_0_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66c5f5653_0_1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66c5f5653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ge66c5f5653_0_6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7" name="Google Shape;507;ge66c5f5653_0_64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865fa7758_0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865fa7758_0_17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c865fa7758_0_177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66c5f5653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66c5f5653_0_64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66c5f5653_0_64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66c5f5653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66c5f5653_0_65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e66c5f5653_0_65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66c5f5653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66c5f5653_0_66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66c5f5653_0_66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865fa7758_0_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gc865fa7758_0_1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79050a20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e79050a20a_0_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e79050a20a_0_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79050a2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e79050a20a_0_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e79050a20a_0_2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79050a2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ge79050a20a_0_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e79050a20a_0_3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79050a20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79050a20a_0_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e79050a20a_0_3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7b63a29b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7b63a29b3_0_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e7b63a29b3_0_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7b63a29b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7b63a29b3_0_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e7b63a29b3_0_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2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2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130" t="-30140" r="129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sz="17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">
  <p:cSld name="CUSTOM_4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2">
  <p:cSld name="CUSTOM_4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3">
  <p:cSld name="CUSTOM_4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4">
  <p:cSld name="CUSTOM_4_4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5">
  <p:cSld name="CUSTOM_4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-8725" y="-8725"/>
            <a:ext cx="9152700" cy="10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6">
  <p:cSld name="CUSTOM_4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EC18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sz="4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1">
  <p:cSld name="CUSTOM_4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l="50" t="-19237" r="91463" b="-10920"/>
          <a:stretch/>
        </p:blipFill>
        <p:spPr>
          <a:xfrm>
            <a:off x="523039" y="4679275"/>
            <a:ext cx="779622" cy="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2">
  <p:cSld name="CUSTOM_4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l="50" t="-19237" r="91463" b="-10920"/>
          <a:stretch/>
        </p:blipFill>
        <p:spPr>
          <a:xfrm>
            <a:off x="523039" y="4679275"/>
            <a:ext cx="779622" cy="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7">
  <p:cSld name="CUSTOM_4_7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8">
  <p:cSld name="CUSTOM_4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3">
  <p:cSld name="CUSTOM_4_1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l="50" t="-19237" r="91463" b="-10920"/>
          <a:stretch/>
        </p:blipFill>
        <p:spPr>
          <a:xfrm>
            <a:off x="523039" y="4679275"/>
            <a:ext cx="779622" cy="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4">
  <p:cSld name="CUSTOM_4_1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l="50" t="-19237" r="91463" b="-10920"/>
          <a:stretch/>
        </p:blipFill>
        <p:spPr>
          <a:xfrm>
            <a:off x="523039" y="4679275"/>
            <a:ext cx="779622" cy="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1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>
            <a:spLocks noGrp="1"/>
          </p:cNvSpPr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subTitle" idx="1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e Corpo de Texto">
  <p:cSld name="TITLE_AND_BODY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>
            <a:spLocks noGrp="1"/>
          </p:cNvSpPr>
          <p:nvPr>
            <p:ph type="subTitle" idx="1"/>
          </p:nvPr>
        </p:nvSpPr>
        <p:spPr>
          <a:xfrm>
            <a:off x="454725" y="876775"/>
            <a:ext cx="7756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body" idx="2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92" name="Google Shape;1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>
            <a:spLocks noGrp="1"/>
          </p:cNvSpPr>
          <p:nvPr>
            <p:ph type="subTitle" idx="3"/>
          </p:nvPr>
        </p:nvSpPr>
        <p:spPr>
          <a:xfrm>
            <a:off x="87525" y="4860900"/>
            <a:ext cx="5635800" cy="2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-AULA 1">
  <p:cSld name="TITLE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1"/>
          <p:cNvSpPr txBox="1">
            <a:spLocks noGrp="1"/>
          </p:cNvSpPr>
          <p:nvPr>
            <p:ph type="subTitle" idx="1"/>
          </p:nvPr>
        </p:nvSpPr>
        <p:spPr>
          <a:xfrm>
            <a:off x="388400" y="724325"/>
            <a:ext cx="38607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sz="4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3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3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 rotWithShape="1">
          <a:blip r:embed="rId2">
            <a:alphaModFix/>
          </a:blip>
          <a:srcRect l="-130" t="-30140" r="129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4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sz="17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2">
  <p:cSld name="CUSTOM_7">
    <p:bg>
      <p:bgPr>
        <a:solidFill>
          <a:srgbClr val="666666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sz="2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sz="25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2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" name="Google Shape;12;p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 rot="10800000" flipH="1">
            <a:off x="-15600" y="10136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1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" name="Google Shape;15;p1"/>
          <p:cNvCxnSpPr/>
          <p:nvPr/>
        </p:nvCxnSpPr>
        <p:spPr>
          <a:xfrm rot="10800000" flipH="1">
            <a:off x="-15600" y="131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linguagem HTML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Marcações HTML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12" name="Google Shape;312;p56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/>
          <p:nvPr/>
        </p:nvSpPr>
        <p:spPr>
          <a:xfrm>
            <a:off x="885725" y="4415775"/>
            <a:ext cx="1791600" cy="2370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7725"/>
            <a:ext cx="2019501" cy="355712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7"/>
          <p:cNvSpPr txBox="1">
            <a:spLocks noGrp="1"/>
          </p:cNvSpPr>
          <p:nvPr>
            <p:ph type="subTitle" idx="1"/>
          </p:nvPr>
        </p:nvSpPr>
        <p:spPr>
          <a:xfrm>
            <a:off x="3266075" y="1298650"/>
            <a:ext cx="51579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>
                <a:solidFill>
                  <a:srgbClr val="3F3F3F"/>
                </a:solidFill>
              </a:rPr>
              <a:t>As marcações HTML, chamadas </a:t>
            </a:r>
            <a:r>
              <a:rPr lang="pt-BR" sz="1400">
                <a:solidFill>
                  <a:srgbClr val="3F3F3F"/>
                </a:solidFill>
              </a:rPr>
              <a:t>tags</a:t>
            </a:r>
            <a:r>
              <a:rPr lang="pt-BR" sz="1400" b="0">
                <a:solidFill>
                  <a:srgbClr val="3F3F3F"/>
                </a:solidFill>
              </a:rPr>
              <a:t>, são símbolos utilizados para marcar um conteúdo, agregando informações sobre o que é esse conteúdo e como ele deve ser exibido pelo navegador.</a:t>
            </a:r>
            <a:endParaRPr sz="14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57"/>
          <p:cNvSpPr txBox="1"/>
          <p:nvPr/>
        </p:nvSpPr>
        <p:spPr>
          <a:xfrm>
            <a:off x="3654250" y="2572750"/>
            <a:ext cx="42423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i="0" u="none" strike="noStrike" cap="none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&lt;tag&gt;</a:t>
            </a:r>
            <a:r>
              <a:rPr lang="pt-BR" sz="3000" b="1" i="0" u="none" strike="noStrike" cap="none">
                <a:solidFill>
                  <a:srgbClr val="F9773D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pt-BR" sz="3000" i="0" u="none" strike="noStrike" cap="none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Conteúdo</a:t>
            </a:r>
            <a:r>
              <a:rPr lang="pt-BR" sz="3000" i="0" u="none" strike="noStrike" cap="none">
                <a:solidFill>
                  <a:srgbClr val="2D343A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pt-BR" sz="3000" b="1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&lt;/tag&gt;</a:t>
            </a:r>
            <a:endParaRPr sz="3000" b="1">
              <a:solidFill>
                <a:srgbClr val="D5521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2" name="Google Shape;322;p57"/>
          <p:cNvSpPr txBox="1"/>
          <p:nvPr/>
        </p:nvSpPr>
        <p:spPr>
          <a:xfrm>
            <a:off x="3510675" y="3540225"/>
            <a:ext cx="16893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Tag de abertura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23" name="Google Shape;323;p57"/>
          <p:cNvSpPr txBox="1"/>
          <p:nvPr/>
        </p:nvSpPr>
        <p:spPr>
          <a:xfrm rot="6065966">
            <a:off x="3978983" y="3199815"/>
            <a:ext cx="752679" cy="37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</a:t>
            </a:r>
            <a:endParaRPr/>
          </a:p>
        </p:txBody>
      </p:sp>
      <p:sp>
        <p:nvSpPr>
          <p:cNvPr id="324" name="Google Shape;324;p57"/>
          <p:cNvSpPr txBox="1"/>
          <p:nvPr/>
        </p:nvSpPr>
        <p:spPr>
          <a:xfrm rot="6065966">
            <a:off x="6739583" y="3199815"/>
            <a:ext cx="752679" cy="37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</a:t>
            </a:r>
            <a:endParaRPr/>
          </a:p>
        </p:txBody>
      </p:sp>
      <p:sp>
        <p:nvSpPr>
          <p:cNvPr id="325" name="Google Shape;325;p57"/>
          <p:cNvSpPr/>
          <p:nvPr/>
        </p:nvSpPr>
        <p:spPr>
          <a:xfrm rot="5400000">
            <a:off x="5638875" y="1915500"/>
            <a:ext cx="407700" cy="4414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 txBox="1"/>
          <p:nvPr/>
        </p:nvSpPr>
        <p:spPr>
          <a:xfrm>
            <a:off x="4417575" y="4415775"/>
            <a:ext cx="28503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Indie Flower"/>
                <a:ea typeface="Indie Flower"/>
                <a:cs typeface="Indie Flower"/>
                <a:sym typeface="Indie Flower"/>
              </a:rPr>
              <a:t>Elemento HTML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6173175" y="3505900"/>
            <a:ext cx="1885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Tag de fechamento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/>
        </p:nvSpPr>
        <p:spPr>
          <a:xfrm>
            <a:off x="620925" y="94650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Estrutura de uma tag</a:t>
            </a:r>
            <a:r>
              <a:rPr lang="pt-BR" sz="25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2500" b="0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905325" y="1591875"/>
            <a:ext cx="73488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4800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 sz="48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4800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5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Título do texto </a:t>
            </a:r>
            <a:r>
              <a:rPr lang="pt-BR" sz="48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4800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 sz="4800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335" name="Google Shape;335;p58"/>
          <p:cNvGrpSpPr/>
          <p:nvPr/>
        </p:nvGrpSpPr>
        <p:grpSpPr>
          <a:xfrm>
            <a:off x="5644976" y="2797956"/>
            <a:ext cx="2501403" cy="1728755"/>
            <a:chOff x="937375" y="2647950"/>
            <a:chExt cx="2501403" cy="1606500"/>
          </a:xfrm>
        </p:grpSpPr>
        <p:sp>
          <p:nvSpPr>
            <p:cNvPr id="336" name="Google Shape;336;p58"/>
            <p:cNvSpPr txBox="1"/>
            <p:nvPr/>
          </p:nvSpPr>
          <p:spPr>
            <a:xfrm>
              <a:off x="937375" y="2647950"/>
              <a:ext cx="2501400" cy="1606500"/>
            </a:xfrm>
            <a:prstGeom prst="rect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960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Indica o fim de um elemento, ele deve sempre começar com o símbolo menor seguido da barra </a:t>
              </a:r>
              <a:r>
                <a:rPr lang="pt-BR" sz="1200" b="1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&lt;/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e terminar com o sinal maior </a:t>
              </a:r>
              <a:r>
                <a:rPr lang="pt-BR" sz="1200" b="1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O </a:t>
              </a:r>
              <a:r>
                <a:rPr lang="pt-BR" sz="1200" b="1" i="0" u="none" strike="noStrike" cap="none">
                  <a:solidFill>
                    <a:srgbClr val="EC183F"/>
                  </a:solidFill>
                  <a:latin typeface="Open Sans"/>
                  <a:ea typeface="Open Sans"/>
                  <a:cs typeface="Open Sans"/>
                  <a:sym typeface="Open Sans"/>
                </a:rPr>
                <a:t>nome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vai dentro.</a:t>
              </a:r>
              <a:endPara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58"/>
            <p:cNvSpPr txBox="1"/>
            <p:nvPr/>
          </p:nvSpPr>
          <p:spPr>
            <a:xfrm>
              <a:off x="937378" y="2647950"/>
              <a:ext cx="2501400" cy="342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450000" tIns="1908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Tag de fechamento</a:t>
              </a:r>
              <a:endParaRPr sz="1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8" name="Google Shape;338;p58"/>
          <p:cNvGrpSpPr/>
          <p:nvPr/>
        </p:nvGrpSpPr>
        <p:grpSpPr>
          <a:xfrm>
            <a:off x="905326" y="2797956"/>
            <a:ext cx="2501403" cy="1728755"/>
            <a:chOff x="937375" y="2647950"/>
            <a:chExt cx="2501403" cy="1606500"/>
          </a:xfrm>
        </p:grpSpPr>
        <p:sp>
          <p:nvSpPr>
            <p:cNvPr id="339" name="Google Shape;339;p58"/>
            <p:cNvSpPr txBox="1"/>
            <p:nvPr/>
          </p:nvSpPr>
          <p:spPr>
            <a:xfrm>
              <a:off x="937375" y="2647950"/>
              <a:ext cx="2501400" cy="1606500"/>
            </a:xfrm>
            <a:prstGeom prst="rect">
              <a:avLst/>
            </a:prstGeom>
            <a:noFill/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960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Indica o início de um elemento, ele deve sempre começar com o sinal menor </a:t>
              </a:r>
              <a:r>
                <a:rPr lang="pt-BR" sz="1200" b="1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&lt;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e terminar com o sinal maior </a:t>
              </a:r>
              <a:r>
                <a:rPr lang="pt-BR" sz="1200" b="1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&gt;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O </a:t>
              </a:r>
              <a:r>
                <a:rPr lang="pt-BR" sz="1200" b="1" i="0" u="none" strike="noStrike" cap="non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nome </a:t>
              </a:r>
              <a:r>
                <a:rPr lang="pt-BR"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da etiqueta deve estar dentro.</a:t>
              </a:r>
              <a:endPara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58"/>
            <p:cNvSpPr txBox="1"/>
            <p:nvPr/>
          </p:nvSpPr>
          <p:spPr>
            <a:xfrm>
              <a:off x="937378" y="2647950"/>
              <a:ext cx="2501400" cy="342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450000" tIns="1908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Tag de abertura</a:t>
              </a:r>
              <a:endParaRPr sz="1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620925" y="94650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Atributos de uma tag</a:t>
            </a:r>
            <a:endParaRPr sz="2500" b="0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644525" y="2679000"/>
            <a:ext cx="2078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rPr>
              <a:t>Atributos</a:t>
            </a:r>
            <a:endParaRPr sz="1600" b="1" i="0" u="none" strike="noStrike" cap="none">
              <a:solidFill>
                <a:srgbClr val="FF57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São os nomes de</a:t>
            </a: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propriedades </a:t>
            </a: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adicionais que podem ajusta</a:t>
            </a: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elemento com mais detalhes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3172901" y="2679000"/>
            <a:ext cx="22722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9688"/>
                </a:solidFill>
                <a:latin typeface="Open Sans"/>
                <a:ea typeface="Open Sans"/>
                <a:cs typeface="Open Sans"/>
                <a:sym typeface="Open Sans"/>
              </a:rPr>
              <a:t>Valores</a:t>
            </a:r>
            <a:endParaRPr sz="1600" b="1" i="0" u="none" strike="noStrike" cap="none">
              <a:solidFill>
                <a:srgbClr val="00968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São os valores que queremos</a:t>
            </a: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definir </a:t>
            </a: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para uma certa propriedade.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Vão</a:t>
            </a: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entre aspas " " e depois de um sinal de igual =.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59"/>
          <p:cNvSpPr txBox="1"/>
          <p:nvPr/>
        </p:nvSpPr>
        <p:spPr>
          <a:xfrm>
            <a:off x="644525" y="1610100"/>
            <a:ext cx="7979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19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900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900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900">
                <a:solidFill>
                  <a:srgbClr val="FF5722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pt-BR" sz="19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1900" b="0" i="0" u="none" strike="noStrike" cap="none">
                <a:solidFill>
                  <a:srgbClr val="00968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pt-BR" sz="1900">
                <a:solidFill>
                  <a:srgbClr val="009688"/>
                </a:solidFill>
                <a:latin typeface="Consolas"/>
                <a:ea typeface="Consolas"/>
                <a:cs typeface="Consolas"/>
                <a:sym typeface="Consolas"/>
              </a:rPr>
              <a:t>www.digitalhouse.com</a:t>
            </a:r>
            <a:r>
              <a:rPr lang="pt-BR" sz="1900" b="0" i="0" u="none" strike="noStrike" cap="none">
                <a:solidFill>
                  <a:srgbClr val="00968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pt-BR" sz="19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pt-BR" sz="1900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Visite a página da DH</a:t>
            </a:r>
            <a:r>
              <a:rPr lang="pt-BR" sz="19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pt-BR" sz="1900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900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900"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0" name="Google Shape;350;p59"/>
          <p:cNvCxnSpPr/>
          <p:nvPr/>
        </p:nvCxnSpPr>
        <p:spPr>
          <a:xfrm flipH="1">
            <a:off x="1377400" y="2095450"/>
            <a:ext cx="2400" cy="610500"/>
          </a:xfrm>
          <a:prstGeom prst="straightConnector1">
            <a:avLst/>
          </a:prstGeom>
          <a:noFill/>
          <a:ln w="28575" cap="flat" cmpd="sng">
            <a:solidFill>
              <a:srgbClr val="FF572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1" name="Google Shape;351;p59"/>
          <p:cNvCxnSpPr/>
          <p:nvPr/>
        </p:nvCxnSpPr>
        <p:spPr>
          <a:xfrm>
            <a:off x="3625800" y="2066275"/>
            <a:ext cx="600" cy="631500"/>
          </a:xfrm>
          <a:prstGeom prst="straightConnector1">
            <a:avLst/>
          </a:prstGeom>
          <a:noFill/>
          <a:ln w="28575" cap="flat" cmpd="sng">
            <a:solidFill>
              <a:srgbClr val="00968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2" name="Google Shape;352;p59"/>
          <p:cNvSpPr txBox="1"/>
          <p:nvPr/>
        </p:nvSpPr>
        <p:spPr>
          <a:xfrm>
            <a:off x="6173968" y="2679000"/>
            <a:ext cx="2078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673AB7"/>
                </a:solidFill>
                <a:latin typeface="Open Sans"/>
                <a:ea typeface="Open Sans"/>
                <a:cs typeface="Open Sans"/>
                <a:sym typeface="Open Sans"/>
              </a:rPr>
              <a:t>Conteúdo</a:t>
            </a:r>
            <a:endParaRPr sz="1600" b="1" i="0" u="none" strike="noStrike" cap="none">
              <a:solidFill>
                <a:srgbClr val="673A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Tudo o que escrevemos entre as etiquetas de abertura e fechamento de um elemento irá compor o seu conteúdo.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3" name="Google Shape;353;p59"/>
          <p:cNvCxnSpPr/>
          <p:nvPr/>
        </p:nvCxnSpPr>
        <p:spPr>
          <a:xfrm>
            <a:off x="6873325" y="2114900"/>
            <a:ext cx="8400" cy="591000"/>
          </a:xfrm>
          <a:prstGeom prst="straightConnector1">
            <a:avLst/>
          </a:prstGeom>
          <a:noFill/>
          <a:ln w="28575" cap="flat" cmpd="sng">
            <a:solidFill>
              <a:srgbClr val="673AB7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Estrutura básica do documento HTML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1" name="Google Shape;361;p6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/>
          <p:nvPr/>
        </p:nvSpPr>
        <p:spPr>
          <a:xfrm>
            <a:off x="1012125" y="4906500"/>
            <a:ext cx="1791600" cy="2370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25" y="1552750"/>
            <a:ext cx="2019501" cy="3557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3334875" y="2104475"/>
            <a:ext cx="498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Existem algumas tags que são padrões na estrutura de uma página HTML, dentre elas temos: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HTML	</a:t>
            </a:r>
            <a:r>
              <a:rPr lang="pt-BR" sz="20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HEAD	</a:t>
            </a:r>
            <a:r>
              <a:rPr lang="pt-BR" sz="2000" b="1">
                <a:solidFill>
                  <a:srgbClr val="0070C0"/>
                </a:solidFill>
                <a:latin typeface="Rajdhani"/>
                <a:ea typeface="Rajdhani"/>
                <a:cs typeface="Rajdhani"/>
                <a:sym typeface="Rajdhani"/>
              </a:rPr>
              <a:t>BODY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/>
        </p:nvSpPr>
        <p:spPr>
          <a:xfrm>
            <a:off x="2235970" y="516900"/>
            <a:ext cx="1334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2235970" y="3891977"/>
            <a:ext cx="1644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&lt;/html&gt;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 rot="179067">
            <a:off x="3357918" y="473151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Início da nossa página HTML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77" name="Google Shape;377;p62"/>
          <p:cNvSpPr txBox="1"/>
          <p:nvPr/>
        </p:nvSpPr>
        <p:spPr>
          <a:xfrm rot="179067">
            <a:off x="3525493" y="4045576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Fim da nossa página HTML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 txBox="1"/>
          <p:nvPr/>
        </p:nvSpPr>
        <p:spPr>
          <a:xfrm>
            <a:off x="2235970" y="516900"/>
            <a:ext cx="1334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2235970" y="3891977"/>
            <a:ext cx="1644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&lt;/html&gt;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4" name="Google Shape;384;p63"/>
          <p:cNvSpPr txBox="1"/>
          <p:nvPr/>
        </p:nvSpPr>
        <p:spPr>
          <a:xfrm rot="179067">
            <a:off x="3357918" y="473151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Início da nossa página HTML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85" name="Google Shape;385;p63"/>
          <p:cNvSpPr txBox="1"/>
          <p:nvPr/>
        </p:nvSpPr>
        <p:spPr>
          <a:xfrm rot="151944">
            <a:off x="4034810" y="1187187"/>
            <a:ext cx="3014644" cy="74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Informações essenciais. Não visível na página web.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86" name="Google Shape;386;p63"/>
          <p:cNvSpPr txBox="1"/>
          <p:nvPr/>
        </p:nvSpPr>
        <p:spPr>
          <a:xfrm>
            <a:off x="2771718" y="975351"/>
            <a:ext cx="19275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&lt;head&gt;</a:t>
            </a:r>
            <a:endParaRPr sz="27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&lt;/head&gt;</a:t>
            </a:r>
            <a:endParaRPr sz="27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7" name="Google Shape;387;p63"/>
          <p:cNvSpPr txBox="1"/>
          <p:nvPr/>
        </p:nvSpPr>
        <p:spPr>
          <a:xfrm rot="179067">
            <a:off x="3525493" y="4045576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Fim da nossa página HTML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/>
        </p:nvSpPr>
        <p:spPr>
          <a:xfrm>
            <a:off x="2235970" y="516900"/>
            <a:ext cx="1334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3" name="Google Shape;393;p64"/>
          <p:cNvSpPr txBox="1"/>
          <p:nvPr/>
        </p:nvSpPr>
        <p:spPr>
          <a:xfrm>
            <a:off x="2235970" y="3891977"/>
            <a:ext cx="1644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&lt;/html&gt;</a:t>
            </a:r>
            <a:endParaRPr sz="21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4" name="Google Shape;394;p64"/>
          <p:cNvSpPr txBox="1"/>
          <p:nvPr/>
        </p:nvSpPr>
        <p:spPr>
          <a:xfrm rot="179067">
            <a:off x="3357918" y="473151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Início da nossa página HTML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95" name="Google Shape;395;p64"/>
          <p:cNvSpPr txBox="1"/>
          <p:nvPr/>
        </p:nvSpPr>
        <p:spPr>
          <a:xfrm rot="151944">
            <a:off x="4034810" y="1187187"/>
            <a:ext cx="3014644" cy="74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Informações essenciais. Não visível no navegador.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 rot="-363">
            <a:off x="3955126" y="2843046"/>
            <a:ext cx="28407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Conteúdo de uma página. Visível no navegador.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97" name="Google Shape;397;p64"/>
          <p:cNvSpPr txBox="1"/>
          <p:nvPr/>
        </p:nvSpPr>
        <p:spPr>
          <a:xfrm>
            <a:off x="2771722" y="2593692"/>
            <a:ext cx="19275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&lt;body&gt;</a:t>
            </a:r>
            <a:endParaRPr sz="2700" b="1" i="0" u="none" strike="noStrike" cap="none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&lt;/body&gt;</a:t>
            </a:r>
            <a:endParaRPr sz="27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7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8" name="Google Shape;398;p64"/>
          <p:cNvSpPr txBox="1"/>
          <p:nvPr/>
        </p:nvSpPr>
        <p:spPr>
          <a:xfrm>
            <a:off x="2771718" y="975351"/>
            <a:ext cx="19275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 i="0" u="none" strike="noStrike" cap="none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&lt;head&gt;</a:t>
            </a:r>
            <a:endParaRPr sz="27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7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&lt;/head&gt;</a:t>
            </a:r>
            <a:endParaRPr sz="27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9" name="Google Shape;399;p64"/>
          <p:cNvSpPr txBox="1"/>
          <p:nvPr/>
        </p:nvSpPr>
        <p:spPr>
          <a:xfrm rot="179067">
            <a:off x="3525493" y="4045576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Fim da nossa página HTML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/>
          <p:nvPr/>
        </p:nvSpPr>
        <p:spPr>
          <a:xfrm>
            <a:off x="173925" y="4906500"/>
            <a:ext cx="2349600" cy="2370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0" y="2702850"/>
            <a:ext cx="1990376" cy="23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5"/>
          <p:cNvSpPr txBox="1"/>
          <p:nvPr/>
        </p:nvSpPr>
        <p:spPr>
          <a:xfrm>
            <a:off x="6949650" y="2967135"/>
            <a:ext cx="17160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&lt;body&gt;</a:t>
            </a:r>
            <a:endParaRPr sz="2200" b="1" i="0" u="none" strike="noStrike" cap="none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&lt;/body&gt;</a:t>
            </a:r>
            <a:endParaRPr sz="22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6413895" y="1576125"/>
            <a:ext cx="1334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&lt;html&gt;</a:t>
            </a:r>
            <a:endParaRPr sz="16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6413900" y="3943850"/>
            <a:ext cx="1334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&lt;/html&gt;</a:t>
            </a:r>
            <a:endParaRPr sz="16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0" name="Google Shape;410;p65"/>
          <p:cNvSpPr/>
          <p:nvPr/>
        </p:nvSpPr>
        <p:spPr>
          <a:xfrm flipH="1">
            <a:off x="6793050" y="2210799"/>
            <a:ext cx="156600" cy="460500"/>
          </a:xfrm>
          <a:prstGeom prst="rightBracket">
            <a:avLst>
              <a:gd name="adj" fmla="val 135345"/>
            </a:avLst>
          </a:prstGeom>
          <a:noFill/>
          <a:ln w="9525" cap="flat" cmpd="sng">
            <a:solidFill>
              <a:srgbClr val="91A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 flipH="1">
            <a:off x="6785850" y="3216325"/>
            <a:ext cx="171000" cy="505800"/>
          </a:xfrm>
          <a:prstGeom prst="rightBracket">
            <a:avLst>
              <a:gd name="adj" fmla="val 109707"/>
            </a:avLst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 flipH="1">
            <a:off x="6257300" y="1815300"/>
            <a:ext cx="156600" cy="2325600"/>
          </a:xfrm>
          <a:prstGeom prst="rightBracket">
            <a:avLst>
              <a:gd name="adj" fmla="val 118957"/>
            </a:avLst>
          </a:prstGeom>
          <a:noFill/>
          <a:ln w="9525" cap="flat" cmpd="sng">
            <a:solidFill>
              <a:srgbClr val="CB1E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6949643" y="1958376"/>
            <a:ext cx="19275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&lt;head&gt;</a:t>
            </a:r>
            <a:endParaRPr sz="22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&lt;/head&gt;</a:t>
            </a:r>
            <a:endParaRPr sz="22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 rot="-737716">
            <a:off x="5662706" y="2833301"/>
            <a:ext cx="574784" cy="49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B1E40"/>
                </a:solidFill>
                <a:latin typeface="Indie Flower"/>
                <a:ea typeface="Indie Flower"/>
                <a:cs typeface="Indie Flower"/>
                <a:sym typeface="Indie Flower"/>
              </a:rPr>
              <a:t>-&gt; </a:t>
            </a:r>
            <a:endParaRPr>
              <a:solidFill>
                <a:srgbClr val="CB1E40"/>
              </a:solidFill>
            </a:endParaRPr>
          </a:p>
        </p:txBody>
      </p:sp>
      <p:sp>
        <p:nvSpPr>
          <p:cNvPr id="415" name="Google Shape;415;p65"/>
          <p:cNvSpPr txBox="1"/>
          <p:nvPr/>
        </p:nvSpPr>
        <p:spPr>
          <a:xfrm rot="-737716">
            <a:off x="6303956" y="2266251"/>
            <a:ext cx="574784" cy="49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1A000"/>
                </a:solidFill>
                <a:latin typeface="Indie Flower"/>
                <a:ea typeface="Indie Flower"/>
                <a:cs typeface="Indie Flower"/>
                <a:sym typeface="Indie Flower"/>
              </a:rPr>
              <a:t>-&gt; </a:t>
            </a:r>
            <a:endParaRPr>
              <a:solidFill>
                <a:srgbClr val="91A000"/>
              </a:solidFill>
            </a:endParaRPr>
          </a:p>
        </p:txBody>
      </p:sp>
      <p:sp>
        <p:nvSpPr>
          <p:cNvPr id="416" name="Google Shape;416;p65"/>
          <p:cNvSpPr txBox="1"/>
          <p:nvPr/>
        </p:nvSpPr>
        <p:spPr>
          <a:xfrm rot="-737716">
            <a:off x="6303956" y="3219276"/>
            <a:ext cx="574784" cy="49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F5597"/>
                </a:solidFill>
                <a:latin typeface="Indie Flower"/>
                <a:ea typeface="Indie Flower"/>
                <a:cs typeface="Indie Flower"/>
                <a:sym typeface="Indie Flower"/>
              </a:rPr>
              <a:t>-&gt;</a:t>
            </a:r>
            <a:r>
              <a:rPr lang="pt-BR" sz="1600">
                <a:solidFill>
                  <a:schemeClr val="dk2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endParaRPr/>
          </a:p>
        </p:txBody>
      </p:sp>
      <p:sp>
        <p:nvSpPr>
          <p:cNvPr id="417" name="Google Shape;417;p65"/>
          <p:cNvSpPr/>
          <p:nvPr/>
        </p:nvSpPr>
        <p:spPr>
          <a:xfrm>
            <a:off x="1857975" y="1164650"/>
            <a:ext cx="3538800" cy="2003400"/>
          </a:xfrm>
          <a:prstGeom prst="wedgeRectCallout">
            <a:avLst>
              <a:gd name="adj1" fmla="val -60388"/>
              <a:gd name="adj2" fmla="val 30695"/>
            </a:avLst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5"/>
          <p:cNvSpPr/>
          <p:nvPr/>
        </p:nvSpPr>
        <p:spPr>
          <a:xfrm>
            <a:off x="2088075" y="1306250"/>
            <a:ext cx="3086700" cy="16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5"/>
          <p:cNvSpPr txBox="1"/>
          <p:nvPr/>
        </p:nvSpPr>
        <p:spPr>
          <a:xfrm>
            <a:off x="2283250" y="1474700"/>
            <a:ext cx="2831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rPr>
              <a:t>Usamos estes espaços antes das tags para visualizar onde começa e termina cada tag.</a:t>
            </a:r>
            <a:endParaRPr b="1">
              <a:solidFill>
                <a:srgbClr val="EC18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EC18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EC183F"/>
                </a:solidFill>
                <a:latin typeface="Open Sans"/>
                <a:ea typeface="Open Sans"/>
                <a:cs typeface="Open Sans"/>
                <a:sym typeface="Open Sans"/>
              </a:rPr>
              <a:t>Esta técnica de organização é chamada de </a:t>
            </a: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indentação</a:t>
            </a:r>
            <a:r>
              <a:rPr lang="pt-BR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EC18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/>
        </p:nvSpPr>
        <p:spPr>
          <a:xfrm>
            <a:off x="141717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Internet x Web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55117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1" name="Google Shape;231;p48"/>
          <p:cNvSpPr txBox="1"/>
          <p:nvPr/>
        </p:nvSpPr>
        <p:spPr>
          <a:xfrm>
            <a:off x="4216825" y="1954388"/>
            <a:ext cx="1755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Definição HTML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2" name="Google Shape;232;p48"/>
          <p:cNvSpPr txBox="1"/>
          <p:nvPr/>
        </p:nvSpPr>
        <p:spPr>
          <a:xfrm>
            <a:off x="3338153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3" name="Google Shape;233;p48"/>
          <p:cNvSpPr txBox="1"/>
          <p:nvPr/>
        </p:nvSpPr>
        <p:spPr>
          <a:xfrm>
            <a:off x="6837825" y="191990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Tags e atributos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4" name="Google Shape;234;p48"/>
          <p:cNvSpPr txBox="1"/>
          <p:nvPr/>
        </p:nvSpPr>
        <p:spPr>
          <a:xfrm>
            <a:off x="5971828" y="163038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5" name="Google Shape;235;p48"/>
          <p:cNvSpPr txBox="1"/>
          <p:nvPr/>
        </p:nvSpPr>
        <p:spPr>
          <a:xfrm>
            <a:off x="1417175" y="3503750"/>
            <a:ext cx="1755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Estrutura básica do documento HTML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6" name="Google Shape;236;p48"/>
          <p:cNvSpPr txBox="1"/>
          <p:nvPr/>
        </p:nvSpPr>
        <p:spPr>
          <a:xfrm>
            <a:off x="55117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4204150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Elementos: bloco ou linha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8" name="Google Shape;238;p48"/>
          <p:cNvSpPr txBox="1"/>
          <p:nvPr/>
        </p:nvSpPr>
        <p:spPr>
          <a:xfrm>
            <a:off x="3338153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183F"/>
                </a:solidFill>
              </a:rPr>
              <a:t>Tem</a:t>
            </a:r>
            <a:r>
              <a:rPr lang="pt-BR"/>
              <a:t>as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40" name="Google Shape;240;p48"/>
          <p:cNvSpPr txBox="1"/>
          <p:nvPr/>
        </p:nvSpPr>
        <p:spPr>
          <a:xfrm>
            <a:off x="6837825" y="3414950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Inspetor de código</a:t>
            </a:r>
            <a:endParaRPr sz="2000" b="1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5971828" y="31797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/>
          <p:nvPr/>
        </p:nvSpPr>
        <p:spPr>
          <a:xfrm>
            <a:off x="1012125" y="4906500"/>
            <a:ext cx="1791600" cy="2370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pic>
        <p:nvPicPr>
          <p:cNvPr id="426" name="Google Shape;4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25" y="1552750"/>
            <a:ext cx="2019501" cy="355712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334875" y="2104475"/>
            <a:ext cx="49821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Também encontraremos as seguintes tags relacionadas à estrutura HTML, que são tags que não necessitam de fechamento: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accent3"/>
                </a:solidFill>
                <a:latin typeface="Rajdhani"/>
                <a:ea typeface="Rajdhani"/>
                <a:cs typeface="Rajdhani"/>
                <a:sym typeface="Rajdhani"/>
              </a:rPr>
              <a:t>DOCTYPE	</a:t>
            </a:r>
            <a:r>
              <a:rPr lang="pt-BR" sz="20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META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/>
        </p:nvSpPr>
        <p:spPr>
          <a:xfrm>
            <a:off x="788170" y="669300"/>
            <a:ext cx="1334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&lt;html&gt;</a:t>
            </a:r>
            <a:endParaRPr sz="16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3" name="Google Shape;433;p67"/>
          <p:cNvSpPr txBox="1"/>
          <p:nvPr/>
        </p:nvSpPr>
        <p:spPr>
          <a:xfrm>
            <a:off x="788170" y="4272977"/>
            <a:ext cx="1644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&lt;/html&gt;</a:t>
            </a:r>
            <a:endParaRPr sz="16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4" name="Google Shape;434;p67"/>
          <p:cNvSpPr txBox="1"/>
          <p:nvPr/>
        </p:nvSpPr>
        <p:spPr>
          <a:xfrm rot="179067">
            <a:off x="2960218" y="403951"/>
            <a:ext cx="2996264" cy="42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Versão do documento HTML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435" name="Google Shape;435;p67"/>
          <p:cNvSpPr txBox="1"/>
          <p:nvPr/>
        </p:nvSpPr>
        <p:spPr>
          <a:xfrm rot="151868">
            <a:off x="4500258" y="1516055"/>
            <a:ext cx="3824531" cy="74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Configuração que o navegador deve utilizar para exibir caracteres especiais corretamente</a:t>
            </a:r>
            <a:endParaRPr sz="1600">
              <a:solidFill>
                <a:srgbClr val="595959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1323925" y="2746111"/>
            <a:ext cx="19275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&lt;body&gt;</a:t>
            </a:r>
            <a:endParaRPr sz="2200" b="1" i="0" u="none" strike="noStrike" cap="none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2F5597"/>
                </a:solidFill>
                <a:latin typeface="Rajdhani"/>
                <a:ea typeface="Rajdhani"/>
                <a:cs typeface="Rajdhani"/>
                <a:sym typeface="Rajdhani"/>
              </a:rPr>
              <a:t>&lt;/body&gt;</a:t>
            </a:r>
            <a:endParaRPr sz="22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1">
              <a:solidFill>
                <a:srgbClr val="2F559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7" name="Google Shape;437;p67"/>
          <p:cNvSpPr txBox="1"/>
          <p:nvPr/>
        </p:nvSpPr>
        <p:spPr>
          <a:xfrm>
            <a:off x="1245375" y="1229950"/>
            <a:ext cx="3519000" cy="1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&lt;head&gt;</a:t>
            </a:r>
            <a:endParaRPr sz="2200" b="1" i="0" u="none" strike="noStrike" cap="none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	</a:t>
            </a:r>
            <a:r>
              <a:rPr lang="pt-BR" sz="2200" b="1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&lt;meta </a:t>
            </a:r>
            <a:r>
              <a:rPr lang="pt-BR" sz="2200" b="1">
                <a:solidFill>
                  <a:srgbClr val="888888"/>
                </a:solidFill>
                <a:latin typeface="Rajdhani"/>
                <a:ea typeface="Rajdhani"/>
                <a:cs typeface="Rajdhani"/>
                <a:sym typeface="Rajdhani"/>
              </a:rPr>
              <a:t>charset</a:t>
            </a:r>
            <a:r>
              <a:rPr lang="pt-BR" sz="2200" b="1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=</a:t>
            </a:r>
            <a:r>
              <a:rPr lang="pt-BR" sz="2200" b="1">
                <a:solidFill>
                  <a:srgbClr val="888888"/>
                </a:solidFill>
                <a:latin typeface="Rajdhani"/>
                <a:ea typeface="Rajdhani"/>
                <a:cs typeface="Rajdhani"/>
                <a:sym typeface="Rajdhani"/>
              </a:rPr>
              <a:t>”utf-8”</a:t>
            </a:r>
            <a:r>
              <a:rPr lang="pt-BR" sz="2200" b="1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&gt;</a:t>
            </a:r>
            <a:endParaRPr sz="2200" b="1">
              <a:solidFill>
                <a:srgbClr val="D55218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>
                <a:solidFill>
                  <a:srgbClr val="91A000"/>
                </a:solidFill>
                <a:latin typeface="Rajdhani"/>
                <a:ea typeface="Rajdhani"/>
                <a:cs typeface="Rajdhani"/>
                <a:sym typeface="Rajdhani"/>
              </a:rPr>
              <a:t>&lt;/head&gt;</a:t>
            </a:r>
            <a:endParaRPr sz="2200" b="1">
              <a:solidFill>
                <a:srgbClr val="91A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8" name="Google Shape;438;p67"/>
          <p:cNvSpPr txBox="1"/>
          <p:nvPr/>
        </p:nvSpPr>
        <p:spPr>
          <a:xfrm>
            <a:off x="788178" y="288300"/>
            <a:ext cx="2463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1" i="0" u="none" strike="noStrike" cap="none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&lt;</a:t>
            </a:r>
            <a:r>
              <a:rPr lang="pt-BR" sz="2200" b="1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!DOCTYPE html</a:t>
            </a:r>
            <a:r>
              <a:rPr lang="pt-BR" sz="2200" b="1" i="0" u="none" strike="noStrike" cap="none">
                <a:solidFill>
                  <a:srgbClr val="D55218"/>
                </a:solidFill>
                <a:latin typeface="Rajdhani"/>
                <a:ea typeface="Rajdhani"/>
                <a:cs typeface="Rajdhani"/>
                <a:sym typeface="Rajdhani"/>
              </a:rPr>
              <a:t>&gt;</a:t>
            </a:r>
            <a:endParaRPr sz="1600">
              <a:solidFill>
                <a:srgbClr val="D5521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/>
        </p:nvSpPr>
        <p:spPr>
          <a:xfrm>
            <a:off x="663300" y="1510700"/>
            <a:ext cx="7817400" cy="3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!DOCTYPE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html&gt;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b="0" i="0" u="none" strike="noStrike" cap="none">
                <a:solidFill>
                  <a:srgbClr val="FF5722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b="0" i="0" u="none" strike="noStrike" cap="none">
                <a:solidFill>
                  <a:srgbClr val="009688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Minha página web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pt-BR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&gt;Aqui vai um título&lt;/</a:t>
            </a:r>
            <a:r>
              <a:rPr lang="pt-BR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Aqui vai um texto, um longo texto, exibido como um parágrafo.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pt-BR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pt-BR">
                <a:solidFill>
                  <a:srgbClr val="FF5722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>
                <a:solidFill>
                  <a:srgbClr val="009688"/>
                </a:solidFill>
                <a:latin typeface="Consolas"/>
                <a:ea typeface="Consolas"/>
                <a:cs typeface="Consolas"/>
                <a:sym typeface="Consolas"/>
              </a:rPr>
              <a:t>"www.digitalhouse.com"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&gt;Visite a página da DH clicando aqui!&lt;/</a:t>
            </a:r>
            <a:r>
              <a:rPr lang="pt-BR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b="0" i="0" u="none" strike="noStrike" cap="none">
                <a:solidFill>
                  <a:srgbClr val="E50A3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pt-BR" b="0" i="0" u="none" strike="noStrike" cap="none">
                <a:solidFill>
                  <a:srgbClr val="673A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u="none" strike="noStrike" cap="none">
              <a:solidFill>
                <a:srgbClr val="673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620925" y="94650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Uma página HTML completa</a:t>
            </a:r>
            <a:endParaRPr sz="2500" b="0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9"/>
          <p:cNvPicPr preferRelativeResize="0"/>
          <p:nvPr/>
        </p:nvPicPr>
        <p:blipFill rotWithShape="1">
          <a:blip r:embed="rId3">
            <a:alphaModFix/>
          </a:blip>
          <a:srcRect b="63242"/>
          <a:stretch/>
        </p:blipFill>
        <p:spPr>
          <a:xfrm>
            <a:off x="1499601" y="1970550"/>
            <a:ext cx="6152175" cy="22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9"/>
          <p:cNvSpPr txBox="1"/>
          <p:nvPr/>
        </p:nvSpPr>
        <p:spPr>
          <a:xfrm>
            <a:off x="620925" y="946500"/>
            <a:ext cx="7272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Uma página HTML completa</a:t>
            </a:r>
            <a:endParaRPr sz="2500" b="0" i="0" u="none" strike="noStrike" cap="none">
              <a:solidFill>
                <a:srgbClr val="EC18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Elementos: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Bloco ou Linha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0" name="Google Shape;460;p7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/>
          <p:nvPr/>
        </p:nvSpPr>
        <p:spPr>
          <a:xfrm>
            <a:off x="1012125" y="4906500"/>
            <a:ext cx="1791600" cy="237000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pic>
        <p:nvPicPr>
          <p:cNvPr id="467" name="Google Shape;4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25" y="1552750"/>
            <a:ext cx="2019501" cy="355712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1"/>
          <p:cNvSpPr txBox="1"/>
          <p:nvPr/>
        </p:nvSpPr>
        <p:spPr>
          <a:xfrm>
            <a:off x="3325150" y="1841950"/>
            <a:ext cx="49821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Cada elemento HTML tem seu modo de exibição padrão, podendo ser blocos ou em linha: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Blocos sempre são exibidos na linha abaixo do elemento anterior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Elementos em linha são exibidos na mesma linha do elemento anterior - exceto quanto o elemento anterior é um elemento bloco.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>
            <a:spLocks noGrp="1"/>
          </p:cNvSpPr>
          <p:nvPr>
            <p:ph type="title"/>
          </p:nvPr>
        </p:nvSpPr>
        <p:spPr>
          <a:xfrm>
            <a:off x="374700" y="950450"/>
            <a:ext cx="82092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                                               Linha</a:t>
            </a:r>
            <a:endParaRPr/>
          </a:p>
        </p:txBody>
      </p:sp>
      <p:sp>
        <p:nvSpPr>
          <p:cNvPr id="475" name="Google Shape;475;p72"/>
          <p:cNvSpPr/>
          <p:nvPr/>
        </p:nvSpPr>
        <p:spPr>
          <a:xfrm>
            <a:off x="958800" y="2139750"/>
            <a:ext cx="2958300" cy="1907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72000" tIns="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pt-BR" sz="1300" b="0" i="0" u="none" strike="noStrike" cap="non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 b="0" i="0" u="none" strike="noStrike" cap="non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Um</a:t>
            </a:r>
            <a:r>
              <a:rPr lang="pt-BR" sz="1300" b="0" i="0" u="none" strike="noStrike" cap="non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parágrafo.</a:t>
            </a:r>
            <a:r>
              <a:rPr lang="pt-BR" sz="1300" b="0" i="0" u="none" strike="noStrike" cap="non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 b="0" i="0" u="none" strike="noStrike" cap="none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 b="0" i="0" u="none" strike="noStrike" cap="none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&gt;Outro parágrafo.&lt;/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&gt;Parágrafos são blocos.&lt;/</a:t>
            </a:r>
            <a:r>
              <a:rPr lang="pt-BR" sz="13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3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72"/>
          <p:cNvSpPr/>
          <p:nvPr/>
        </p:nvSpPr>
        <p:spPr>
          <a:xfrm>
            <a:off x="280699" y="2139804"/>
            <a:ext cx="678000" cy="1907700"/>
          </a:xfrm>
          <a:prstGeom prst="rect">
            <a:avLst/>
          </a:prstGeom>
          <a:solidFill>
            <a:srgbClr val="26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40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72"/>
          <p:cNvSpPr/>
          <p:nvPr/>
        </p:nvSpPr>
        <p:spPr>
          <a:xfrm>
            <a:off x="5210100" y="2139725"/>
            <a:ext cx="3532800" cy="1907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72000" tIns="0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pt-BR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"www.link1.com"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&gt;Um link&lt;/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 b="0" i="0" u="none" strike="noStrike" cap="none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pt-BR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"www.link2.com"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&gt;Outro link&lt;/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pt-BR" sz="12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12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"www.link3.com"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&gt;Links ficam em linha&lt;/</a:t>
            </a:r>
            <a:r>
              <a:rPr lang="pt-BR" sz="1200">
                <a:solidFill>
                  <a:srgbClr val="E06C7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2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2"/>
          <p:cNvSpPr/>
          <p:nvPr/>
        </p:nvSpPr>
        <p:spPr>
          <a:xfrm>
            <a:off x="4531999" y="2139779"/>
            <a:ext cx="678000" cy="1907700"/>
          </a:xfrm>
          <a:prstGeom prst="rect">
            <a:avLst/>
          </a:prstGeom>
          <a:solidFill>
            <a:srgbClr val="26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40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73"/>
          <p:cNvGrpSpPr/>
          <p:nvPr/>
        </p:nvGrpSpPr>
        <p:grpSpPr>
          <a:xfrm>
            <a:off x="783450" y="2043775"/>
            <a:ext cx="2304900" cy="2110050"/>
            <a:chOff x="783450" y="2043775"/>
            <a:chExt cx="2304900" cy="2110050"/>
          </a:xfrm>
        </p:grpSpPr>
        <p:sp>
          <p:nvSpPr>
            <p:cNvPr id="485" name="Google Shape;485;p73"/>
            <p:cNvSpPr/>
            <p:nvPr/>
          </p:nvSpPr>
          <p:spPr>
            <a:xfrm>
              <a:off x="783450" y="2043775"/>
              <a:ext cx="1464600" cy="64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Um parágrafo.</a:t>
              </a:r>
              <a:endParaRPr/>
            </a:p>
          </p:txBody>
        </p:sp>
        <p:sp>
          <p:nvSpPr>
            <p:cNvPr id="486" name="Google Shape;486;p73"/>
            <p:cNvSpPr/>
            <p:nvPr/>
          </p:nvSpPr>
          <p:spPr>
            <a:xfrm>
              <a:off x="783450" y="2775250"/>
              <a:ext cx="1669200" cy="64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Outro parágrafo.</a:t>
              </a:r>
              <a:endParaRPr/>
            </a:p>
          </p:txBody>
        </p:sp>
        <p:sp>
          <p:nvSpPr>
            <p:cNvPr id="487" name="Google Shape;487;p73"/>
            <p:cNvSpPr/>
            <p:nvPr/>
          </p:nvSpPr>
          <p:spPr>
            <a:xfrm>
              <a:off x="783450" y="3506725"/>
              <a:ext cx="2304900" cy="64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Parágrafos são blocos.</a:t>
              </a:r>
              <a:endParaRPr/>
            </a:p>
          </p:txBody>
        </p:sp>
      </p:grpSp>
      <p:grpSp>
        <p:nvGrpSpPr>
          <p:cNvPr id="488" name="Google Shape;488;p73"/>
          <p:cNvGrpSpPr/>
          <p:nvPr/>
        </p:nvGrpSpPr>
        <p:grpSpPr>
          <a:xfrm>
            <a:off x="4512450" y="2603125"/>
            <a:ext cx="3758300" cy="991341"/>
            <a:chOff x="4512450" y="2603125"/>
            <a:chExt cx="3758300" cy="991341"/>
          </a:xfrm>
        </p:grpSpPr>
        <p:sp>
          <p:nvSpPr>
            <p:cNvPr id="489" name="Google Shape;489;p73"/>
            <p:cNvSpPr/>
            <p:nvPr/>
          </p:nvSpPr>
          <p:spPr>
            <a:xfrm>
              <a:off x="4833425" y="2665975"/>
              <a:ext cx="858000" cy="374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u="sng">
                  <a:solidFill>
                    <a:srgbClr val="0000FF"/>
                  </a:solidFill>
                </a:rPr>
                <a:t>Um link</a:t>
              </a:r>
              <a:endParaRPr u="sng">
                <a:solidFill>
                  <a:srgbClr val="0000FF"/>
                </a:solidFill>
              </a:endParaRPr>
            </a:p>
          </p:txBody>
        </p:sp>
        <p:sp>
          <p:nvSpPr>
            <p:cNvPr id="490" name="Google Shape;490;p73"/>
            <p:cNvSpPr/>
            <p:nvPr/>
          </p:nvSpPr>
          <p:spPr>
            <a:xfrm>
              <a:off x="5780875" y="2665975"/>
              <a:ext cx="1031700" cy="374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u="sng">
                  <a:solidFill>
                    <a:srgbClr val="0000FF"/>
                  </a:solidFill>
                </a:rPr>
                <a:t>Outro link</a:t>
              </a:r>
              <a:endParaRPr/>
            </a:p>
          </p:txBody>
        </p:sp>
        <p:sp>
          <p:nvSpPr>
            <p:cNvPr id="491" name="Google Shape;491;p73"/>
            <p:cNvSpPr/>
            <p:nvPr/>
          </p:nvSpPr>
          <p:spPr>
            <a:xfrm>
              <a:off x="6880725" y="2665975"/>
              <a:ext cx="1236600" cy="374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u="sng">
                  <a:solidFill>
                    <a:srgbClr val="0000FF"/>
                  </a:solidFill>
                </a:rPr>
                <a:t>Links ficam</a:t>
              </a:r>
              <a:endParaRPr/>
            </a:p>
          </p:txBody>
        </p:sp>
        <p:sp>
          <p:nvSpPr>
            <p:cNvPr id="492" name="Google Shape;492;p73"/>
            <p:cNvSpPr/>
            <p:nvPr/>
          </p:nvSpPr>
          <p:spPr>
            <a:xfrm>
              <a:off x="4681025" y="3128129"/>
              <a:ext cx="971700" cy="374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</a:t>
              </a:r>
              <a:r>
                <a:rPr lang="pt-BR" u="sng">
                  <a:solidFill>
                    <a:srgbClr val="0000FF"/>
                  </a:solidFill>
                </a:rPr>
                <a:t>em linha</a:t>
              </a:r>
              <a:endParaRPr/>
            </a:p>
          </p:txBody>
        </p:sp>
        <p:sp>
          <p:nvSpPr>
            <p:cNvPr id="493" name="Google Shape;493;p73"/>
            <p:cNvSpPr/>
            <p:nvPr/>
          </p:nvSpPr>
          <p:spPr>
            <a:xfrm>
              <a:off x="7964150" y="2603125"/>
              <a:ext cx="306600" cy="50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3"/>
            <p:cNvSpPr/>
            <p:nvPr/>
          </p:nvSpPr>
          <p:spPr>
            <a:xfrm>
              <a:off x="4512450" y="3094066"/>
              <a:ext cx="306600" cy="50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73"/>
          <p:cNvSpPr txBox="1">
            <a:spLocks noGrp="1"/>
          </p:cNvSpPr>
          <p:nvPr>
            <p:ph type="title"/>
          </p:nvPr>
        </p:nvSpPr>
        <p:spPr>
          <a:xfrm>
            <a:off x="374700" y="950450"/>
            <a:ext cx="82092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                                               Linha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Inspetor de código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2" name="Google Shape;502;p7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3" name="Google Shape;503;p7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 txBox="1">
            <a:spLocks noGrp="1"/>
          </p:cNvSpPr>
          <p:nvPr>
            <p:ph type="title"/>
          </p:nvPr>
        </p:nvSpPr>
        <p:spPr>
          <a:xfrm>
            <a:off x="631175" y="1118350"/>
            <a:ext cx="4069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pt-BR"/>
              <a:t>O que é inspeção de código?</a:t>
            </a:r>
            <a:endParaRPr/>
          </a:p>
        </p:txBody>
      </p:sp>
      <p:sp>
        <p:nvSpPr>
          <p:cNvPr id="510" name="Google Shape;510;p75"/>
          <p:cNvSpPr txBox="1"/>
          <p:nvPr/>
        </p:nvSpPr>
        <p:spPr>
          <a:xfrm>
            <a:off x="3752950" y="2645547"/>
            <a:ext cx="4756800" cy="18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Ao acessar ou visualizar uma página web, podemos habilitar o inspetor do navegador para examinar e modificar o código HTML.</a:t>
            </a: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75"/>
          <p:cNvPicPr preferRelativeResize="0"/>
          <p:nvPr/>
        </p:nvPicPr>
        <p:blipFill rotWithShape="1">
          <a:blip r:embed="rId3">
            <a:alphaModFix/>
          </a:blip>
          <a:srcRect r="50039"/>
          <a:stretch/>
        </p:blipFill>
        <p:spPr>
          <a:xfrm>
            <a:off x="1592400" y="2213325"/>
            <a:ext cx="1352799" cy="209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Internet x Web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>
            <a:spLocks noGrp="1"/>
          </p:cNvSpPr>
          <p:nvPr>
            <p:ph type="subTitle" idx="2"/>
          </p:nvPr>
        </p:nvSpPr>
        <p:spPr>
          <a:xfrm>
            <a:off x="776775" y="1981888"/>
            <a:ext cx="3167100" cy="17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Basta acionar a tecla F12 ou clicar com o botão direito do mouse em qualquer área da página e selecionar a opção “Inspecionar”.</a:t>
            </a:r>
            <a:endParaRPr/>
          </a:p>
        </p:txBody>
      </p:sp>
      <p:pic>
        <p:nvPicPr>
          <p:cNvPr id="518" name="Google Shape;5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975" y="1329075"/>
            <a:ext cx="4867724" cy="30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>
            <a:spLocks noGrp="1"/>
          </p:cNvSpPr>
          <p:nvPr>
            <p:ph type="subTitle" idx="2"/>
          </p:nvPr>
        </p:nvSpPr>
        <p:spPr>
          <a:xfrm>
            <a:off x="776775" y="1981888"/>
            <a:ext cx="3167100" cy="17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posicionar o cursor no código HTML, o elemento correspondente é destacado.</a:t>
            </a:r>
            <a:endParaRPr/>
          </a:p>
        </p:txBody>
      </p:sp>
      <p:pic>
        <p:nvPicPr>
          <p:cNvPr id="525" name="Google Shape;5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00" y="1346399"/>
            <a:ext cx="4592821" cy="287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>
            <a:spLocks noGrp="1"/>
          </p:cNvSpPr>
          <p:nvPr>
            <p:ph type="subTitle" idx="2"/>
          </p:nvPr>
        </p:nvSpPr>
        <p:spPr>
          <a:xfrm>
            <a:off x="720000" y="1368745"/>
            <a:ext cx="31671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editar o código em inspeção e visualizar as alterações imediatamente.</a:t>
            </a:r>
            <a:endParaRPr/>
          </a:p>
        </p:txBody>
      </p:sp>
      <p:sp>
        <p:nvSpPr>
          <p:cNvPr id="532" name="Google Shape;532;p78"/>
          <p:cNvSpPr txBox="1"/>
          <p:nvPr/>
        </p:nvSpPr>
        <p:spPr>
          <a:xfrm>
            <a:off x="698800" y="3269231"/>
            <a:ext cx="27999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Atenção.</a:t>
            </a:r>
            <a:endParaRPr sz="17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 destacada</a:t>
            </a:r>
            <a:endParaRPr sz="17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78"/>
          <p:cNvSpPr/>
          <p:nvPr/>
        </p:nvSpPr>
        <p:spPr>
          <a:xfrm>
            <a:off x="3660950" y="3058875"/>
            <a:ext cx="1480500" cy="148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4" name="Google Shape;534;p78"/>
          <p:cNvSpPr/>
          <p:nvPr/>
        </p:nvSpPr>
        <p:spPr>
          <a:xfrm>
            <a:off x="624475" y="3118925"/>
            <a:ext cx="3772800" cy="1420500"/>
          </a:xfrm>
          <a:prstGeom prst="roundRect">
            <a:avLst>
              <a:gd name="adj" fmla="val 16667"/>
            </a:avLst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8"/>
          <p:cNvSpPr txBox="1"/>
          <p:nvPr/>
        </p:nvSpPr>
        <p:spPr>
          <a:xfrm>
            <a:off x="698800" y="3254200"/>
            <a:ext cx="29622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Essas edições encontram-se apenas em nosso navegador e são perdidas ao recarregar a página.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78"/>
          <p:cNvSpPr/>
          <p:nvPr/>
        </p:nvSpPr>
        <p:spPr>
          <a:xfrm>
            <a:off x="3660950" y="3058875"/>
            <a:ext cx="1480500" cy="148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37" name="Google Shape;5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00" y="1665373"/>
            <a:ext cx="4294123" cy="26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631175" y="1118350"/>
            <a:ext cx="4069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pt-BR"/>
              <a:t>Texto x Hipertexto</a:t>
            </a:r>
            <a:endParaRPr/>
          </a:p>
        </p:txBody>
      </p:sp>
      <p:sp>
        <p:nvSpPr>
          <p:cNvPr id="256" name="Google Shape;256;p50"/>
          <p:cNvSpPr txBox="1"/>
          <p:nvPr/>
        </p:nvSpPr>
        <p:spPr>
          <a:xfrm>
            <a:off x="1254125" y="1838525"/>
            <a:ext cx="71700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Observando as sequências de leitura ilustradas a seguir, podemos nos perguntar: qual delas parece mais com a forma como navegamos na Web? E qual ilustra melhor a leitura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um documento de texto?</a:t>
            </a: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50"/>
          <p:cNvPicPr preferRelativeResize="0"/>
          <p:nvPr/>
        </p:nvPicPr>
        <p:blipFill rotWithShape="1">
          <a:blip r:embed="rId3">
            <a:alphaModFix/>
          </a:blip>
          <a:srcRect l="40729" t="27866" r="21593" b="34291"/>
          <a:stretch/>
        </p:blipFill>
        <p:spPr>
          <a:xfrm>
            <a:off x="2841312" y="2779500"/>
            <a:ext cx="3461376" cy="19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title"/>
          </p:nvPr>
        </p:nvSpPr>
        <p:spPr>
          <a:xfrm>
            <a:off x="631175" y="1118350"/>
            <a:ext cx="68352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pt-BR"/>
              <a:t>Internet</a:t>
            </a:r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1312425" y="2116175"/>
            <a:ext cx="30231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Mesmo antes da criação da Web, a Internet tornou possível compartilhar documentos de texto e outros conteúdos entre computadores conectados, utilizando e-mails, por exemplo. O acesso e leitura dos documentos era apenas sequencial, sem ligações entre os documentos.</a:t>
            </a:r>
            <a:endParaRPr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 b="26040"/>
          <a:stretch/>
        </p:blipFill>
        <p:spPr>
          <a:xfrm>
            <a:off x="4561150" y="2554671"/>
            <a:ext cx="3862850" cy="160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>
            <a:spLocks noGrp="1"/>
          </p:cNvSpPr>
          <p:nvPr>
            <p:ph type="title"/>
          </p:nvPr>
        </p:nvSpPr>
        <p:spPr>
          <a:xfrm>
            <a:off x="631175" y="1118350"/>
            <a:ext cx="4069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pt-BR"/>
              <a:t>Web</a:t>
            </a:r>
            <a:endParaRPr/>
          </a:p>
        </p:txBody>
      </p:sp>
      <p:sp>
        <p:nvSpPr>
          <p:cNvPr id="272" name="Google Shape;272;p52"/>
          <p:cNvSpPr txBox="1"/>
          <p:nvPr/>
        </p:nvSpPr>
        <p:spPr>
          <a:xfrm>
            <a:off x="1137450" y="2182950"/>
            <a:ext cx="39759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 base na infraestrutura da Internet, surge a Web: um sistema de conteúdos distribuídos e interligados, </a:t>
            </a:r>
            <a:r>
              <a:rPr lang="pt-BR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marcados com links</a:t>
            </a:r>
            <a:r>
              <a:rPr lang="pt-BR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e acessados de forma não necessariamente sequencial utilizando-se um </a:t>
            </a:r>
            <a:r>
              <a:rPr lang="pt-BR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navegador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aqui nos deparamos com a linguagem </a:t>
            </a:r>
            <a:r>
              <a:rPr lang="pt-BR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400" y="1659950"/>
            <a:ext cx="3045601" cy="282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Definição HTML</a:t>
            </a:r>
            <a:endParaRPr sz="37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0" name="Google Shape;280;p53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6000" b="1" i="0" u="none" strike="noStrike" cap="non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1" name="Google Shape;281;p53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3757050" y="1764425"/>
            <a:ext cx="3458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2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HTML</a:t>
            </a:r>
            <a:endParaRPr sz="11200"/>
          </a:p>
        </p:txBody>
      </p:sp>
      <p:sp>
        <p:nvSpPr>
          <p:cNvPr id="288" name="Google Shape;288;p54"/>
          <p:cNvSpPr txBox="1"/>
          <p:nvPr/>
        </p:nvSpPr>
        <p:spPr>
          <a:xfrm>
            <a:off x="3842550" y="2952600"/>
            <a:ext cx="3373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HyperText Markup Language</a:t>
            </a:r>
            <a:endParaRPr sz="2000" b="1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3842550" y="3232100"/>
            <a:ext cx="33732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Linguagem de marcação de hipertexto</a:t>
            </a:r>
            <a:endParaRPr sz="155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0" name="Google Shape;290;p54"/>
          <p:cNvSpPr txBox="1"/>
          <p:nvPr/>
        </p:nvSpPr>
        <p:spPr>
          <a:xfrm rot="-574919">
            <a:off x="6972859" y="3162090"/>
            <a:ext cx="1605803" cy="42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&lt;- Significado</a:t>
            </a:r>
            <a:endParaRPr sz="1600">
              <a:solidFill>
                <a:srgbClr val="CCCCCC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91" name="Google Shape;291;p54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872400" y="1647250"/>
            <a:ext cx="2590701" cy="24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/>
          <p:nvPr/>
        </p:nvSpPr>
        <p:spPr>
          <a:xfrm>
            <a:off x="874075" y="4894725"/>
            <a:ext cx="1606800" cy="21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5"/>
          <p:cNvSpPr/>
          <p:nvPr/>
        </p:nvSpPr>
        <p:spPr>
          <a:xfrm>
            <a:off x="968603" y="3641935"/>
            <a:ext cx="1397700" cy="1374000"/>
          </a:xfrm>
          <a:prstGeom prst="roundRect">
            <a:avLst>
              <a:gd name="adj" fmla="val 13596"/>
            </a:avLst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subTitle" idx="1"/>
          </p:nvPr>
        </p:nvSpPr>
        <p:spPr>
          <a:xfrm>
            <a:off x="3129675" y="1643350"/>
            <a:ext cx="52020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 é a linguagem utilizada para criar a estrutura de um </a:t>
            </a:r>
            <a:r>
              <a:rPr lang="pt-BR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documento hipertexto</a:t>
            </a: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para a Web. Um hipertexto é apenas um texto ao qual se agregam outros conjuntos de informações, chamados </a:t>
            </a:r>
            <a:r>
              <a:rPr lang="pt-BR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marcações</a:t>
            </a: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5260">
            <a:off x="1025782" y="1542090"/>
            <a:ext cx="1398015" cy="316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951" y="3212288"/>
            <a:ext cx="743793" cy="74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241" y="3212292"/>
            <a:ext cx="812151" cy="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478" y="3212289"/>
            <a:ext cx="743798" cy="74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6207" y="3192363"/>
            <a:ext cx="831471" cy="78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Apresentação na tela (16:9)</PresentationFormat>
  <Paragraphs>195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4" baseType="lpstr">
      <vt:lpstr>Arial</vt:lpstr>
      <vt:lpstr>Open Sans</vt:lpstr>
      <vt:lpstr>Indie Flower</vt:lpstr>
      <vt:lpstr>Karla</vt:lpstr>
      <vt:lpstr>Georgia</vt:lpstr>
      <vt:lpstr>Rajdhani</vt:lpstr>
      <vt:lpstr>Consolas</vt:lpstr>
      <vt:lpstr>Times New Roman</vt:lpstr>
      <vt:lpstr>Roboto Light</vt:lpstr>
      <vt:lpstr>Digital House</vt:lpstr>
      <vt:lpstr>Simple Light</vt:lpstr>
      <vt:lpstr>Introdução à linguagem HTML</vt:lpstr>
      <vt:lpstr>Temas</vt:lpstr>
      <vt:lpstr>Apresentação do PowerPoint</vt:lpstr>
      <vt:lpstr>Texto x Hipertexto</vt:lpstr>
      <vt:lpstr>Internet</vt:lpstr>
      <vt:lpstr>Web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Bloco                                                Linha</vt:lpstr>
      <vt:lpstr>Bloco                                                Linha</vt:lpstr>
      <vt:lpstr>Apresentação do PowerPoint</vt:lpstr>
      <vt:lpstr>O que é inspeção de código?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linguagem HTML</dc:title>
  <dc:creator>gilvan</dc:creator>
  <cp:lastModifiedBy>Gilvan Fonseca</cp:lastModifiedBy>
  <cp:revision>1</cp:revision>
  <dcterms:modified xsi:type="dcterms:W3CDTF">2021-10-22T00:35:59Z</dcterms:modified>
</cp:coreProperties>
</file>